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64" r:id="rId4"/>
    <p:sldId id="269" r:id="rId5"/>
    <p:sldId id="258" r:id="rId6"/>
    <p:sldId id="266" r:id="rId7"/>
    <p:sldId id="263" r:id="rId8"/>
    <p:sldId id="260" r:id="rId9"/>
    <p:sldId id="273" r:id="rId10"/>
    <p:sldId id="274" r:id="rId11"/>
    <p:sldId id="271" r:id="rId12"/>
    <p:sldId id="261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5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7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4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8736-B285-4422-A115-F014664A04E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7C6A-0240-4AE6-9741-8F82DEC60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07704" y="836712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/>
              <a:t>What is a tumor marker? </a:t>
            </a:r>
            <a:endParaRPr lang="ar-IQ" sz="3200" b="1" i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921574" y="2204864"/>
            <a:ext cx="660275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 tumor marker is a substance present in or produced by a tumor ( benign or malignant ) </a:t>
            </a:r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921574" y="3068960"/>
            <a:ext cx="66027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</a:t>
            </a:r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21574" y="3717032"/>
            <a:ext cx="64587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That can be used to differentiate a tumor from normal tissue </a:t>
            </a:r>
            <a:endParaRPr lang="ar-IQ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27584" y="4509120"/>
            <a:ext cx="6552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513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28800"/>
            <a:ext cx="5583510" cy="4119541"/>
          </a:xfrm>
        </p:spPr>
      </p:pic>
      <p:pic>
        <p:nvPicPr>
          <p:cNvPr id="4" name="Picture 3"/>
          <p:cNvPicPr/>
          <p:nvPr/>
        </p:nvPicPr>
        <p:blipFill>
          <a:blip r:embed="rId3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8140" cy="1506855"/>
          </a:xfrm>
          <a:prstGeom prst="rect">
            <a:avLst/>
          </a:prstGeom>
          <a:noFill/>
        </p:spPr>
      </p:pic>
      <p:pic>
        <p:nvPicPr>
          <p:cNvPr id="5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57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79712" y="836712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               </a:t>
            </a:r>
            <a:r>
              <a:rPr lang="en-US" sz="2800" b="1" dirty="0"/>
              <a:t>Potential</a:t>
            </a:r>
            <a:r>
              <a:rPr lang="en-US" dirty="0"/>
              <a:t> </a:t>
            </a:r>
            <a:r>
              <a:rPr lang="en-US" sz="2800" b="1" dirty="0"/>
              <a:t>uses</a:t>
            </a:r>
            <a:r>
              <a:rPr lang="en-US" dirty="0"/>
              <a:t> </a:t>
            </a:r>
            <a:endParaRPr lang="ar-IQ" dirty="0"/>
          </a:p>
        </p:txBody>
      </p:sp>
      <p:sp>
        <p:nvSpPr>
          <p:cNvPr id="3" name="مربع نص 2"/>
          <p:cNvSpPr txBox="1"/>
          <p:nvPr/>
        </p:nvSpPr>
        <p:spPr>
          <a:xfrm>
            <a:off x="921574" y="2060848"/>
            <a:ext cx="638673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Screening in general population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Differential diagnosis of symptomatic patients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Clinical staging of cancer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Estimating tumor volume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As a prognostic indicator for disease progression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Evaluating the success of treatment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Detecting the recurrence of cancer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Monitoring response to therapy  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84229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 descr="securedownload.jpg">
            <a:extLst>
              <a:ext uri="{FF2B5EF4-FFF2-40B4-BE49-F238E27FC236}">
                <a16:creationId xmlns:a16="http://schemas.microsoft.com/office/drawing/2014/main" id="{80DFCA95-D4BB-4B43-964F-EF43475C8AA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1990464"/>
            <a:ext cx="7157152" cy="4750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2977C33-A02F-456A-918F-48030180E4EC}"/>
              </a:ext>
            </a:extLst>
          </p:cNvPr>
          <p:cNvSpPr txBox="1">
            <a:spLocks/>
          </p:cNvSpPr>
          <p:nvPr/>
        </p:nvSpPr>
        <p:spPr>
          <a:xfrm>
            <a:off x="2195534" y="3551183"/>
            <a:ext cx="3816626" cy="124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n/>
                <a:solidFill>
                  <a:schemeClr val="accent3"/>
                </a:solidFill>
              </a:rPr>
              <a:t>THANK YOU</a:t>
            </a:r>
            <a:endParaRPr lang="en-US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74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28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86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845812" y="758533"/>
            <a:ext cx="55726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i="1" dirty="0"/>
              <a:t>Characteristics of an Ideal Tumor Markers </a:t>
            </a:r>
            <a:endParaRPr lang="ar-IQ" sz="2800" b="1" i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635698" y="1844824"/>
            <a:ext cx="79928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be highly specific ( negative in all negative cases) (diagnosis)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be highly sensitive ( positive in all positive cases).(diagnosis)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provide a lead – time over clinical diagnosis … (Screening)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levels of the marker should correlate with the tumor burden.(prognosis)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accurately reflecting any tumor progression or regression (monitoring)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Procedure of estimation of the marker should be reliable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test used for detection should be relatively cheap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6876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835696" y="908720"/>
            <a:ext cx="5400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i="1" dirty="0"/>
              <a:t>Applications of Tumor Markers </a:t>
            </a:r>
            <a:endParaRPr lang="ar-IQ" sz="2800" b="1" i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611560" y="2060848"/>
            <a:ext cx="777686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1- Diagnosis   ( D)  : to help to establish the diagnosis </a:t>
            </a:r>
          </a:p>
          <a:p>
            <a:endParaRPr lang="en-US" sz="2000" dirty="0"/>
          </a:p>
          <a:p>
            <a:r>
              <a:rPr lang="en-US" sz="2000" dirty="0"/>
              <a:t>2- Screening   (S) : to identify patients with early cancer before appearance    of clinical manifestations </a:t>
            </a:r>
          </a:p>
          <a:p>
            <a:endParaRPr lang="en-US" sz="2000" dirty="0"/>
          </a:p>
          <a:p>
            <a:r>
              <a:rPr lang="en-US" sz="2000" dirty="0"/>
              <a:t>3- Prognosis  (P) : to assess the aggressiveness </a:t>
            </a:r>
          </a:p>
          <a:p>
            <a:endParaRPr lang="en-US" sz="2000" dirty="0"/>
          </a:p>
          <a:p>
            <a:r>
              <a:rPr lang="en-US" sz="2000" dirty="0"/>
              <a:t>4- Monitoring (M) : follow up of regression or progression  </a:t>
            </a:r>
          </a:p>
          <a:p>
            <a:r>
              <a:rPr lang="en-US" sz="2000" dirty="0"/>
              <a:t>      A- </a:t>
            </a:r>
            <a:r>
              <a:rPr lang="en-US" sz="2000" b="1" i="1" dirty="0"/>
              <a:t>Evaluate the Response to Treatment ( RT)  </a:t>
            </a:r>
          </a:p>
          <a:p>
            <a:r>
              <a:rPr lang="en-US" sz="2000" b="1" i="1" dirty="0"/>
              <a:t>      B-  Detection pf Recurrence (R) </a:t>
            </a:r>
          </a:p>
          <a:p>
            <a:endParaRPr lang="en-US" sz="2000" b="1" i="1" dirty="0"/>
          </a:p>
          <a:p>
            <a:r>
              <a:rPr lang="en-US" sz="2000" dirty="0"/>
              <a:t>5- Determination of Risk : i.e. in genetically predisposed …. 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01585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C55F62-6537-40AD-BF93-F5729D19BF66}"/>
              </a:ext>
            </a:extLst>
          </p:cNvPr>
          <p:cNvSpPr txBox="1">
            <a:spLocks/>
          </p:cNvSpPr>
          <p:nvPr/>
        </p:nvSpPr>
        <p:spPr>
          <a:xfrm>
            <a:off x="457200" y="2861118"/>
            <a:ext cx="8229600" cy="3880250"/>
          </a:xfrm>
          <a:prstGeom prst="flowChartDocumen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912" indent="-320040" algn="l">
              <a:spcBef>
                <a:spcPts val="0"/>
              </a:spcBef>
              <a:buFont typeface="Wingdings 2"/>
              <a:buNone/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Person have had cancer in the past</a:t>
            </a:r>
          </a:p>
          <a:p>
            <a:pPr marL="438912" indent="-320040" algn="l">
              <a:spcBef>
                <a:spcPts val="0"/>
              </a:spcBef>
              <a:buFont typeface="Wingdings 2"/>
              <a:buNone/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Have two or more first-degree relatives who have had cancer</a:t>
            </a:r>
          </a:p>
          <a:p>
            <a:pPr marL="438912" indent="-320040" algn="l">
              <a:spcBef>
                <a:spcPts val="0"/>
              </a:spcBef>
              <a:buFont typeface="Wingdings 2"/>
              <a:buNone/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Have certain gene mutations that have been linked to cancer</a:t>
            </a:r>
          </a:p>
          <a:p>
            <a:pPr marL="438912" indent="-320040" algn="l">
              <a:spcBef>
                <a:spcPts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</a:t>
            </a:r>
            <a:r>
              <a:rPr lang="en-US" sz="2800" dirty="0">
                <a:highlight>
                  <a:srgbClr val="FFFF00"/>
                </a:highlight>
              </a:rPr>
              <a:t>Environmental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exposure</a:t>
            </a:r>
            <a:r>
              <a:rPr lang="en-US" sz="2800" dirty="0"/>
              <a:t> </a:t>
            </a:r>
          </a:p>
          <a:p>
            <a:pPr marL="438912" indent="-320040" algn="l">
              <a:spcBef>
                <a:spcPts val="0"/>
              </a:spcBef>
              <a:buFont typeface="Wingdings 2"/>
              <a:buNone/>
              <a:defRPr/>
            </a:pP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ED953E-C33D-48D2-8893-26370249EC1D}"/>
              </a:ext>
            </a:extLst>
          </p:cNvPr>
          <p:cNvSpPr txBox="1">
            <a:spLocks/>
          </p:cNvSpPr>
          <p:nvPr/>
        </p:nvSpPr>
        <p:spPr>
          <a:xfrm>
            <a:off x="457200" y="1066732"/>
            <a:ext cx="8229600" cy="128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Who needs to be screened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4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941512" y="1844824"/>
            <a:ext cx="734481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 </a:t>
            </a:r>
            <a:r>
              <a:rPr lang="en-US" sz="2000" b="1" i="1" dirty="0"/>
              <a:t>         To increase sensitivity &amp; specificity of tumor markers</a:t>
            </a:r>
          </a:p>
          <a:p>
            <a:endParaRPr lang="en-US" sz="2000" b="1" i="1" dirty="0"/>
          </a:p>
          <a:p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A- Combination of multiple tumor markers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B-Combination of multiple tumor markers  with other procedures </a:t>
            </a:r>
          </a:p>
          <a:p>
            <a:r>
              <a:rPr lang="en-US" sz="2000" dirty="0"/>
              <a:t>  e.g. Combination of Carbohydrate Antigen 125 (CA 125) with ultrasonography for early detection of ovarian malignancy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95699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907704" y="908720"/>
            <a:ext cx="56166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i="1" dirty="0"/>
              <a:t>Monitoring of disease , Response of Treatment &amp; Detection of Recurrence  </a:t>
            </a:r>
            <a:endParaRPr lang="ar-IQ" sz="2000" b="1" i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23528" y="2492896"/>
            <a:ext cx="74888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Markers usually increase with progressive disease , decrease with remission &amp; change significantly with stable disease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treatment ( surgical resection , radiation or chemotherapy ) ,tumor marker routinely  followed serially ( to monitor the response to treatment &amp;  recurrence 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desirable to monitor the patient using  </a:t>
            </a:r>
            <a:r>
              <a:rPr lang="en-US" b="1" dirty="0"/>
              <a:t>a highly sensitive </a:t>
            </a:r>
            <a:r>
              <a:rPr lang="en-US" dirty="0"/>
              <a:t>tumor marker  detect </a:t>
            </a:r>
            <a:r>
              <a:rPr lang="en-US" b="1" dirty="0"/>
              <a:t>recurrence</a:t>
            </a:r>
            <a:r>
              <a:rPr lang="en-US" dirty="0"/>
              <a:t> as early 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11560" y="4653136"/>
            <a:ext cx="71287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i="1" dirty="0"/>
              <a:t> so, rising tumor marker levels may detect recurrence of disease before  or radiological evidence of disease is apparent ( biochemical recurrence)</a:t>
            </a:r>
            <a:endParaRPr lang="ar-IQ" sz="2000" b="1" i="1" dirty="0"/>
          </a:p>
        </p:txBody>
      </p:sp>
    </p:spTree>
    <p:extLst>
      <p:ext uri="{BB962C8B-B14F-4D97-AF65-F5344CB8AC3E}">
        <p14:creationId xmlns:p14="http://schemas.microsoft.com/office/powerpoint/2010/main" val="126400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79712" y="764704"/>
            <a:ext cx="53285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Factors that affect serum concentration of tumor markers </a:t>
            </a:r>
            <a:endParaRPr lang="ar-IQ" sz="24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55576" y="2060848"/>
            <a:ext cx="67687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highlight>
                  <a:srgbClr val="00FF00"/>
                </a:highlight>
              </a:rPr>
              <a:t>False positive results occur with</a:t>
            </a:r>
            <a:r>
              <a:rPr lang="en-US" dirty="0"/>
              <a:t> </a:t>
            </a:r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67544" y="2564904"/>
            <a:ext cx="756084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Inflammatory conditions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Benign conditions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Presence of liver disease : causes disturbances in metabolism of  some tumor markers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Disturbances of renal function : affects levels of some tumor markers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As a consequence of different physiological conditions : as in </a:t>
            </a:r>
            <a:r>
              <a:rPr lang="en-US" sz="2400" dirty="0" err="1"/>
              <a:t>preg</a:t>
            </a:r>
            <a:r>
              <a:rPr lang="en-US" sz="2400" dirty="0"/>
              <a:t>…   affect BHCG , AFP…)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57901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2195736" y="692696"/>
            <a:ext cx="489654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i="1" dirty="0"/>
              <a:t>Factors that affect serum concentration of tumor markers </a:t>
            </a:r>
            <a:endParaRPr lang="ar-IQ" sz="2800" b="1" i="1" dirty="0"/>
          </a:p>
          <a:p>
            <a:pPr algn="ctr"/>
            <a:endParaRPr lang="ar-IQ" sz="2800" i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39552" y="2276872"/>
            <a:ext cx="604867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False negative results occur with </a:t>
            </a:r>
            <a:endParaRPr lang="ar-IQ" sz="2800" b="1" dirty="0"/>
          </a:p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39552" y="3284984"/>
            <a:ext cx="604867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Insufficient blood circulation in the tumor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Production of autoantibodies against the marker</a:t>
            </a:r>
          </a:p>
          <a:p>
            <a:r>
              <a:rPr lang="en-US" sz="2400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Rapid degradation &amp; clearance of the marker  </a:t>
            </a:r>
          </a:p>
          <a:p>
            <a:pPr marL="285750" indent="-285750">
              <a:buFontTx/>
              <a:buChar char="-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389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28140" cy="1506855"/>
          </a:xfrm>
          <a:prstGeom prst="rect">
            <a:avLst/>
          </a:prstGeom>
          <a:noFill/>
        </p:spPr>
      </p:pic>
      <p:pic>
        <p:nvPicPr>
          <p:cNvPr id="1026" name="Picture 2" descr="F:\طب الزهراء\كلية طب الزهراء\شعار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835696" y="692696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</a:t>
            </a:r>
            <a:r>
              <a:rPr lang="en-US" sz="3200" b="1" dirty="0"/>
              <a:t>good tumor marker should </a:t>
            </a:r>
            <a:endParaRPr lang="ar-IQ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487357" y="1786746"/>
            <a:ext cx="6397011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1- It should be highly sensitive </a:t>
            </a:r>
          </a:p>
          <a:p>
            <a:r>
              <a:rPr lang="en-US" sz="2400" dirty="0"/>
              <a:t>2- It should be highly specific </a:t>
            </a:r>
          </a:p>
          <a:p>
            <a:r>
              <a:rPr lang="en-US" sz="2400" dirty="0"/>
              <a:t>3- 100% accuracy in  differentiating between  healthy individual and tumor patient</a:t>
            </a:r>
          </a:p>
          <a:p>
            <a:r>
              <a:rPr lang="en-US" sz="2400" dirty="0"/>
              <a:t>4- should be able to differentiate between neoplastic and non-neoplastic disease and show positive correlation with tumor volume and extent </a:t>
            </a:r>
          </a:p>
          <a:p>
            <a:r>
              <a:rPr lang="en-US" sz="2400" dirty="0"/>
              <a:t>5- It should predict early recurrence and have prognostic value </a:t>
            </a:r>
          </a:p>
          <a:p>
            <a:r>
              <a:rPr lang="en-US" sz="2400" dirty="0"/>
              <a:t>6-It levels should be preceding the neoplastic process , so that it should be useful for screening early cancer </a:t>
            </a:r>
          </a:p>
          <a:p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169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609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Dr. Mazin</cp:lastModifiedBy>
  <cp:revision>66</cp:revision>
  <dcterms:created xsi:type="dcterms:W3CDTF">2019-10-22T08:35:40Z</dcterms:created>
  <dcterms:modified xsi:type="dcterms:W3CDTF">2021-07-02T13:42:16Z</dcterms:modified>
</cp:coreProperties>
</file>